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4" r:id="rId19"/>
    <p:sldId id="275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Physical Geography of Latin America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8046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0945"/>
            <a:ext cx="9692640" cy="1026304"/>
          </a:xfrm>
        </p:spPr>
        <p:txBody>
          <a:bodyPr>
            <a:normAutofit/>
          </a:bodyPr>
          <a:lstStyle/>
          <a:p>
            <a:r>
              <a:rPr lang="en-US" sz="6600" b="1" dirty="0"/>
              <a:t>Natural Resources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537856"/>
            <a:ext cx="8595360" cy="5133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 smtClean="0"/>
              <a:t>-Energy </a:t>
            </a:r>
            <a:r>
              <a:rPr lang="en-US" sz="3900" b="1" dirty="0"/>
              <a:t>resources: oil, coal, natural gas, </a:t>
            </a:r>
            <a:r>
              <a:rPr lang="en-US" sz="3900" b="1" dirty="0" smtClean="0"/>
              <a:t>and </a:t>
            </a:r>
            <a:r>
              <a:rPr lang="en-US" sz="3900" b="1" dirty="0"/>
              <a:t>hydroelectric power</a:t>
            </a:r>
          </a:p>
          <a:p>
            <a:pPr marL="0" indent="0">
              <a:buNone/>
            </a:pPr>
            <a:r>
              <a:rPr lang="en-US" sz="3900" b="1" dirty="0"/>
              <a:t>	-Venezuela and Mexico have </a:t>
            </a:r>
            <a:r>
              <a:rPr lang="en-US" sz="3900" b="1" dirty="0" smtClean="0"/>
              <a:t>	major </a:t>
            </a:r>
            <a:r>
              <a:rPr lang="en-US" sz="3900" b="1" dirty="0"/>
              <a:t>oil </a:t>
            </a:r>
            <a:r>
              <a:rPr lang="en-US" sz="3900" b="1" dirty="0" smtClean="0"/>
              <a:t>reserves</a:t>
            </a:r>
            <a:endParaRPr lang="en-US" sz="3900" b="1" dirty="0"/>
          </a:p>
          <a:p>
            <a:pPr marL="0" indent="0">
              <a:buNone/>
            </a:pPr>
            <a:r>
              <a:rPr lang="en-US" sz="3900" b="1" dirty="0"/>
              <a:t>	-Brazil is rich in hydroelectric </a:t>
            </a:r>
            <a:r>
              <a:rPr lang="en-US" sz="3900" b="1" dirty="0" smtClean="0"/>
              <a:t>	power because </a:t>
            </a:r>
            <a:r>
              <a:rPr lang="en-US" sz="3900" b="1" dirty="0"/>
              <a:t>of its many 	rivers</a:t>
            </a:r>
          </a:p>
          <a:p>
            <a:pPr marL="0" indent="0">
              <a:buNone/>
            </a:pPr>
            <a:r>
              <a:rPr lang="en-US" sz="3900" b="1" dirty="0"/>
              <a:t>	-Caribbean Islands: main </a:t>
            </a:r>
            <a:r>
              <a:rPr lang="en-US" sz="3900" b="1" dirty="0" smtClean="0"/>
              <a:t>	resource=tourism</a:t>
            </a:r>
            <a:endParaRPr lang="en-US" sz="39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16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Climate and Vegetation of Latin America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6862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477982"/>
            <a:ext cx="10006446" cy="5953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-Climate </a:t>
            </a:r>
            <a:r>
              <a:rPr lang="en-US" sz="5400" b="1" dirty="0"/>
              <a:t>is extremely varied</a:t>
            </a:r>
          </a:p>
          <a:p>
            <a:pPr marL="0" indent="0">
              <a:buNone/>
            </a:pPr>
            <a:r>
              <a:rPr lang="en-US" sz="5400" b="1" dirty="0" smtClean="0"/>
              <a:t>	</a:t>
            </a:r>
            <a:r>
              <a:rPr lang="en-US" sz="5400" b="1" dirty="0" smtClean="0"/>
              <a:t>-</a:t>
            </a:r>
            <a:r>
              <a:rPr lang="en-US" sz="5400" b="1" dirty="0"/>
              <a:t>R</a:t>
            </a:r>
            <a:r>
              <a:rPr lang="en-US" sz="5400" b="1" dirty="0" smtClean="0"/>
              <a:t>anges </a:t>
            </a:r>
            <a:r>
              <a:rPr lang="en-US" sz="5400" b="1" dirty="0"/>
              <a:t>from hot and </a:t>
            </a:r>
            <a:r>
              <a:rPr lang="en-US" sz="5400" b="1" dirty="0" smtClean="0"/>
              <a:t>	humid conditions </a:t>
            </a:r>
            <a:r>
              <a:rPr lang="en-US" sz="5400" b="1" dirty="0"/>
              <a:t>of the </a:t>
            </a:r>
            <a:r>
              <a:rPr lang="en-US" sz="5400" b="1" dirty="0" smtClean="0"/>
              <a:t>	Amazon Rainforest to 	the </a:t>
            </a:r>
            <a:r>
              <a:rPr lang="en-US" sz="5400" b="1" dirty="0"/>
              <a:t>dry desert </a:t>
            </a:r>
            <a:r>
              <a:rPr lang="en-US" sz="5400" b="1" dirty="0" smtClean="0"/>
              <a:t>regions 	of </a:t>
            </a:r>
            <a:r>
              <a:rPr lang="en-US" sz="5400" b="1" dirty="0" smtClean="0"/>
              <a:t>Northern Mexico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311728"/>
            <a:ext cx="8595360" cy="6348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1.) </a:t>
            </a:r>
            <a:r>
              <a:rPr lang="en-US" sz="3600" b="1" u="sng" dirty="0"/>
              <a:t>Tropical Climate Zones</a:t>
            </a:r>
          </a:p>
          <a:p>
            <a:pPr marL="0" indent="0">
              <a:buNone/>
            </a:pPr>
            <a:r>
              <a:rPr lang="en-US" sz="3600" b="1" dirty="0" smtClean="0"/>
              <a:t>-</a:t>
            </a:r>
            <a:r>
              <a:rPr lang="en-US" sz="3600" b="1" u="sng" dirty="0"/>
              <a:t>rainforests</a:t>
            </a:r>
            <a:r>
              <a:rPr lang="en-US" sz="3600" b="1" dirty="0"/>
              <a:t>: dense forests made </a:t>
            </a:r>
            <a:r>
              <a:rPr lang="en-US" sz="3600" b="1" dirty="0" smtClean="0"/>
              <a:t>up </a:t>
            </a:r>
            <a:r>
              <a:rPr lang="en-US" sz="3600" b="1" dirty="0"/>
              <a:t>on </a:t>
            </a:r>
            <a:r>
              <a:rPr lang="en-US" sz="3600" b="1" dirty="0" smtClean="0"/>
              <a:t>different species </a:t>
            </a:r>
            <a:r>
              <a:rPr lang="en-US" sz="3600" b="1" dirty="0"/>
              <a:t>of </a:t>
            </a:r>
            <a:r>
              <a:rPr lang="en-US" sz="3600" b="1" dirty="0" smtClean="0"/>
              <a:t>trees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-Climate </a:t>
            </a:r>
            <a:r>
              <a:rPr lang="en-US" sz="3600" b="1" dirty="0"/>
              <a:t>is hot and rainy </a:t>
            </a:r>
            <a:r>
              <a:rPr lang="en-US" sz="3600" b="1" dirty="0" smtClean="0"/>
              <a:t>year-	round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	-Amazon rainforest covers </a:t>
            </a:r>
            <a:r>
              <a:rPr lang="en-US" sz="3600" b="1" dirty="0" smtClean="0"/>
              <a:t>	more than </a:t>
            </a:r>
            <a:r>
              <a:rPr lang="en-US" sz="3600" b="1" dirty="0"/>
              <a:t>2,000 </a:t>
            </a:r>
            <a:r>
              <a:rPr lang="en-US" sz="3600" b="1" dirty="0" smtClean="0"/>
              <a:t>square </a:t>
            </a:r>
            <a:r>
              <a:rPr lang="en-US" sz="3600" b="1" dirty="0"/>
              <a:t>miles </a:t>
            </a:r>
            <a:r>
              <a:rPr lang="en-US" sz="3600" b="1" dirty="0" smtClean="0"/>
              <a:t>	of South </a:t>
            </a:r>
            <a:r>
              <a:rPr lang="en-US" sz="3600" b="1" dirty="0"/>
              <a:t>America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-Contains </a:t>
            </a:r>
            <a:r>
              <a:rPr lang="en-US" sz="3600" b="1" dirty="0"/>
              <a:t>many exotic plants </a:t>
            </a:r>
            <a:r>
              <a:rPr lang="en-US" sz="3600" b="1" dirty="0" smtClean="0"/>
              <a:t>	and animals</a:t>
            </a:r>
            <a:r>
              <a:rPr lang="en-US" sz="3600" b="1" dirty="0"/>
              <a:t>, </a:t>
            </a:r>
            <a:r>
              <a:rPr lang="en-US" sz="3600" b="1" dirty="0" smtClean="0"/>
              <a:t>such </a:t>
            </a:r>
            <a:r>
              <a:rPr lang="en-US" sz="3600" b="1" dirty="0"/>
              <a:t>as jaguars </a:t>
            </a:r>
            <a:r>
              <a:rPr lang="en-US" sz="3600" b="1" dirty="0" smtClean="0"/>
              <a:t>	and piranhas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588" y="2674433"/>
            <a:ext cx="5300997" cy="3975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0" y="225137"/>
            <a:ext cx="6108309" cy="40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993" y="128057"/>
            <a:ext cx="8595360" cy="6442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2.) </a:t>
            </a:r>
            <a:r>
              <a:rPr lang="en-US" sz="4000" b="1" u="sng" dirty="0"/>
              <a:t>Dry Climate Zones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-Only </a:t>
            </a:r>
            <a:r>
              <a:rPr lang="en-US" sz="4000" b="1" dirty="0"/>
              <a:t>found in Mexico and </a:t>
            </a:r>
            <a:r>
              <a:rPr lang="en-US" sz="4000" b="1" dirty="0" smtClean="0"/>
              <a:t>	South America</a:t>
            </a:r>
            <a:r>
              <a:rPr lang="en-US" sz="4000" b="1" dirty="0"/>
              <a:t>	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smtClean="0"/>
              <a:t>	-</a:t>
            </a:r>
            <a:r>
              <a:rPr lang="en-US" sz="4000" b="1" u="sng" dirty="0"/>
              <a:t>semiarid</a:t>
            </a:r>
            <a:r>
              <a:rPr lang="en-US" sz="4000" b="1" dirty="0"/>
              <a:t>: generally dry, </a:t>
            </a:r>
            <a:r>
              <a:rPr lang="en-US" sz="4000" b="1" dirty="0" smtClean="0"/>
              <a:t>	with some </a:t>
            </a:r>
            <a:r>
              <a:rPr lang="en-US" sz="4000" b="1" dirty="0"/>
              <a:t>rain</a:t>
            </a:r>
          </a:p>
          <a:p>
            <a:pPr marL="0" indent="0">
              <a:buNone/>
            </a:pPr>
            <a:r>
              <a:rPr lang="en-US" sz="4000" b="1" dirty="0"/>
              <a:t>		</a:t>
            </a:r>
            <a:r>
              <a:rPr lang="en-US" sz="4000" b="1" dirty="0" smtClean="0"/>
              <a:t>-Grass-covered </a:t>
            </a:r>
            <a:r>
              <a:rPr lang="en-US" sz="4000" b="1" dirty="0"/>
              <a:t>plains </a:t>
            </a:r>
            <a:r>
              <a:rPr lang="en-US" sz="4000" b="1" dirty="0" smtClean="0"/>
              <a:t>			found in </a:t>
            </a:r>
            <a:r>
              <a:rPr lang="en-US" sz="4000" b="1" dirty="0"/>
              <a:t>this </a:t>
            </a:r>
            <a:r>
              <a:rPr lang="en-US" sz="4000" b="1" dirty="0" smtClean="0"/>
              <a:t>region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		</a:t>
            </a:r>
            <a:r>
              <a:rPr lang="en-US" sz="4000" b="1" dirty="0" smtClean="0"/>
              <a:t>-Found </a:t>
            </a:r>
            <a:r>
              <a:rPr lang="en-US" sz="4000" b="1" dirty="0"/>
              <a:t>in Mexico, </a:t>
            </a:r>
            <a:r>
              <a:rPr lang="en-US" sz="4000" b="1" dirty="0" smtClean="0"/>
              <a:t>				Brazil</a:t>
            </a:r>
            <a:r>
              <a:rPr lang="en-US" sz="4000" b="1" dirty="0"/>
              <a:t>, </a:t>
            </a:r>
            <a:r>
              <a:rPr lang="en-US" sz="4000" b="1" dirty="0" smtClean="0"/>
              <a:t>Uruguay</a:t>
            </a:r>
            <a:r>
              <a:rPr lang="en-US" sz="4000" b="1" dirty="0"/>
              <a:t>, </a:t>
            </a:r>
            <a:r>
              <a:rPr lang="en-US" sz="4000" b="1" dirty="0" smtClean="0"/>
              <a:t>and </a:t>
            </a:r>
            <a:r>
              <a:rPr lang="en-US" sz="4000" b="1" dirty="0" smtClean="0"/>
              <a:t>			Argentina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880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373488"/>
            <a:ext cx="8595360" cy="60917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 smtClean="0"/>
              <a:t>-</a:t>
            </a:r>
            <a:r>
              <a:rPr lang="en-US" sz="4800" b="1" u="sng" dirty="0"/>
              <a:t>desert</a:t>
            </a:r>
            <a:r>
              <a:rPr lang="en-US" sz="4800" b="1" dirty="0"/>
              <a:t>: found in Northern </a:t>
            </a:r>
            <a:r>
              <a:rPr lang="en-US" sz="4800" b="1" dirty="0" smtClean="0"/>
              <a:t>Mexico </a:t>
            </a:r>
            <a:r>
              <a:rPr lang="en-US" sz="4800" b="1" dirty="0"/>
              <a:t>as well </a:t>
            </a:r>
            <a:r>
              <a:rPr lang="en-US" sz="4800" b="1" dirty="0" smtClean="0"/>
              <a:t>as </a:t>
            </a:r>
            <a:r>
              <a:rPr lang="en-US" sz="4800" b="1" dirty="0"/>
              <a:t>Chile </a:t>
            </a:r>
            <a:r>
              <a:rPr lang="en-US" sz="4800" b="1" dirty="0" smtClean="0"/>
              <a:t>(</a:t>
            </a:r>
            <a:r>
              <a:rPr lang="en-US" sz="4800" b="1" dirty="0"/>
              <a:t>Atacama Desert)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-</a:t>
            </a:r>
            <a:r>
              <a:rPr lang="en-US" sz="4800" b="1" dirty="0"/>
              <a:t>A</a:t>
            </a:r>
            <a:r>
              <a:rPr lang="en-US" sz="4800" b="1" dirty="0" smtClean="0"/>
              <a:t>lso </a:t>
            </a:r>
            <a:r>
              <a:rPr lang="en-US" sz="4800" b="1" dirty="0"/>
              <a:t>in Southern </a:t>
            </a:r>
            <a:r>
              <a:rPr lang="en-US" sz="4800" b="1" dirty="0" smtClean="0"/>
              <a:t>				</a:t>
            </a:r>
            <a:r>
              <a:rPr lang="en-US" sz="4800" b="1" dirty="0" smtClean="0"/>
              <a:t>Argentina </a:t>
            </a:r>
            <a:r>
              <a:rPr lang="en-US" sz="4800" b="1" dirty="0" smtClean="0"/>
              <a:t>(Patagonia)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-</a:t>
            </a:r>
            <a:r>
              <a:rPr lang="en-US" sz="4800" b="1" dirty="0"/>
              <a:t>V</a:t>
            </a:r>
            <a:r>
              <a:rPr lang="en-US" sz="4800" b="1" dirty="0" smtClean="0"/>
              <a:t>egetation </a:t>
            </a:r>
            <a:r>
              <a:rPr lang="en-US" sz="4800" b="1" dirty="0"/>
              <a:t>is mainly </a:t>
            </a:r>
            <a:r>
              <a:rPr lang="en-US" sz="4800" b="1" dirty="0" smtClean="0"/>
              <a:t>			</a:t>
            </a:r>
            <a:r>
              <a:rPr lang="en-US" sz="4800" b="1" dirty="0" smtClean="0"/>
              <a:t>shrubs </a:t>
            </a:r>
            <a:r>
              <a:rPr lang="en-US" sz="4800" b="1" dirty="0" smtClean="0"/>
              <a:t>growing in </a:t>
            </a:r>
            <a:r>
              <a:rPr lang="en-US" sz="4800" b="1" dirty="0"/>
              <a:t>gravel </a:t>
            </a:r>
            <a:r>
              <a:rPr lang="en-US" sz="4800" b="1" dirty="0" smtClean="0"/>
              <a:t>	</a:t>
            </a:r>
            <a:r>
              <a:rPr lang="en-US" sz="4800" b="1" dirty="0" smtClean="0"/>
              <a:t>or </a:t>
            </a:r>
            <a:r>
              <a:rPr lang="en-US" sz="4800" b="1" dirty="0"/>
              <a:t>sand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huahuan De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140056"/>
            <a:ext cx="7646681" cy="50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ience.nature.nps.gov/im/units/chdn/assets/images/slideshow/bibe_Alexandru-Bobulescu-Mule-Ea_335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18" y="2684438"/>
            <a:ext cx="5355430" cy="40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2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atureflip.com/sites/default/files/photo/atacama-desert/atacama-desert-mount-licancabur-volcano-with-an-altitude-of-5920-m-19423-ft-is-located-in-t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3" y="209706"/>
            <a:ext cx="9567974" cy="63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8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nationalgeographic.com/wpf/media-live/photos/000/638/custom/63802_1600x1200-wallpaper-cb1360089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81" y="290988"/>
            <a:ext cx="9208485" cy="629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1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126" y="623455"/>
            <a:ext cx="8595360" cy="5722937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-Latin America covers 7,000 miles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-From the border of the 	U.S. and Mexico to 	Tierra del Fuego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-Also includes the 	Caribbean Islands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045" y="644238"/>
            <a:ext cx="8595360" cy="58982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/>
              <a:t>3.) </a:t>
            </a:r>
            <a:r>
              <a:rPr lang="en-US" sz="4400" b="1" u="sng" dirty="0"/>
              <a:t>Mid-Latitude Climate Zones</a:t>
            </a:r>
          </a:p>
          <a:p>
            <a:pPr marL="0" indent="0">
              <a:buNone/>
            </a:pPr>
            <a:r>
              <a:rPr lang="en-US" sz="4400" b="1" dirty="0" smtClean="0"/>
              <a:t>-</a:t>
            </a:r>
            <a:r>
              <a:rPr lang="en-US" sz="4400" b="1" u="sng" dirty="0" err="1"/>
              <a:t>mediterranean</a:t>
            </a:r>
            <a:r>
              <a:rPr lang="en-US" sz="4400" b="1" dirty="0"/>
              <a:t>: hot, dry </a:t>
            </a:r>
            <a:r>
              <a:rPr lang="en-US" sz="4400" b="1" dirty="0" smtClean="0"/>
              <a:t>summers and </a:t>
            </a:r>
            <a:r>
              <a:rPr lang="en-US" sz="4400" b="1" dirty="0"/>
              <a:t>cool, wet </a:t>
            </a:r>
            <a:r>
              <a:rPr lang="en-US" sz="4400" b="1" dirty="0" smtClean="0"/>
              <a:t>winters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 smtClean="0"/>
              <a:t>	</a:t>
            </a:r>
            <a:r>
              <a:rPr lang="en-US" sz="4400" b="1" dirty="0" smtClean="0"/>
              <a:t>-Located </a:t>
            </a:r>
            <a:r>
              <a:rPr lang="en-US" sz="4400" b="1" dirty="0"/>
              <a:t>along parts of the </a:t>
            </a:r>
            <a:r>
              <a:rPr lang="en-US" sz="4400" b="1" dirty="0" smtClean="0"/>
              <a:t>	Western coast of Chile</a:t>
            </a:r>
          </a:p>
          <a:p>
            <a:pPr marL="0" indent="0">
              <a:buNone/>
            </a:pPr>
            <a:r>
              <a:rPr lang="en-US" sz="4400" b="1" dirty="0" smtClean="0"/>
              <a:t>	-</a:t>
            </a:r>
            <a:r>
              <a:rPr lang="en-US" sz="4400" b="1" dirty="0"/>
              <a:t>similar to weather </a:t>
            </a:r>
            <a:r>
              <a:rPr lang="en-US" sz="4400" b="1" dirty="0"/>
              <a:t>	</a:t>
            </a:r>
            <a:r>
              <a:rPr lang="en-US" sz="4400" b="1" dirty="0" smtClean="0"/>
              <a:t>conditions in </a:t>
            </a:r>
            <a:r>
              <a:rPr lang="en-US" sz="4400" b="1" dirty="0"/>
              <a:t>some parts of </a:t>
            </a:r>
            <a:r>
              <a:rPr lang="en-US" sz="4400" b="1" dirty="0" smtClean="0"/>
              <a:t>	California</a:t>
            </a:r>
            <a:endParaRPr lang="en-US" sz="44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44699"/>
            <a:ext cx="9066984" cy="6375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-</a:t>
            </a:r>
            <a:r>
              <a:rPr lang="en-US" sz="4400" b="1" u="sng" dirty="0"/>
              <a:t>marine west coast</a:t>
            </a:r>
            <a:r>
              <a:rPr lang="en-US" sz="4400" b="1" dirty="0"/>
              <a:t>: cool, </a:t>
            </a:r>
            <a:r>
              <a:rPr lang="en-US" sz="4400" b="1" dirty="0" smtClean="0"/>
              <a:t>rainy winters </a:t>
            </a:r>
            <a:r>
              <a:rPr lang="en-US" sz="4400" b="1" dirty="0"/>
              <a:t>and mild, </a:t>
            </a:r>
            <a:r>
              <a:rPr lang="en-US" sz="4400" b="1" dirty="0" smtClean="0"/>
              <a:t>rainy summers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-</a:t>
            </a:r>
            <a:r>
              <a:rPr lang="en-US" sz="4400" b="1" dirty="0"/>
              <a:t>F</a:t>
            </a:r>
            <a:r>
              <a:rPr lang="en-US" sz="4400" b="1" dirty="0" smtClean="0"/>
              <a:t>ound </a:t>
            </a:r>
            <a:r>
              <a:rPr lang="en-US" sz="4400" b="1" dirty="0"/>
              <a:t>in parts of </a:t>
            </a:r>
            <a:r>
              <a:rPr lang="en-US" sz="4400" b="1" dirty="0" smtClean="0"/>
              <a:t>	Southern Chile </a:t>
            </a:r>
            <a:r>
              <a:rPr lang="en-US" sz="4400" b="1" dirty="0"/>
              <a:t>and </a:t>
            </a:r>
            <a:r>
              <a:rPr lang="en-US" sz="4400" b="1" dirty="0" smtClean="0"/>
              <a:t>	Argentina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-</a:t>
            </a:r>
            <a:r>
              <a:rPr lang="en-US" sz="4400" b="1" dirty="0"/>
              <a:t>S</a:t>
            </a:r>
            <a:r>
              <a:rPr lang="en-US" sz="4400" b="1" dirty="0" smtClean="0"/>
              <a:t>imilar </a:t>
            </a:r>
            <a:r>
              <a:rPr lang="en-US" sz="4400" b="1" dirty="0"/>
              <a:t>to weather </a:t>
            </a:r>
            <a:r>
              <a:rPr lang="en-US" sz="4400" b="1" dirty="0" smtClean="0"/>
              <a:t>			</a:t>
            </a:r>
            <a:r>
              <a:rPr lang="en-US" sz="4400" b="1" dirty="0" smtClean="0"/>
              <a:t>conditions </a:t>
            </a:r>
            <a:r>
              <a:rPr lang="en-US" sz="4400" b="1" dirty="0" smtClean="0"/>
              <a:t>in Oregon </a:t>
            </a:r>
            <a:r>
              <a:rPr lang="en-US" sz="4400" b="1" dirty="0" smtClean="0"/>
              <a:t>		and Washington in the U.S.</a:t>
            </a:r>
            <a:endParaRPr lang="en-US" sz="4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064" y="258041"/>
            <a:ext cx="5425354" cy="63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394854"/>
            <a:ext cx="8595360" cy="6047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/>
              <a:t>-</a:t>
            </a:r>
            <a:r>
              <a:rPr lang="en-US" sz="4400" b="1" u="sng" dirty="0"/>
              <a:t>Andes Mountains</a:t>
            </a:r>
            <a:r>
              <a:rPr lang="en-US" sz="4400" b="1" dirty="0"/>
              <a:t>: part of mountain chain that includes the Rocky Mountains and the Sierra Madres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-Barrier </a:t>
            </a:r>
            <a:r>
              <a:rPr lang="en-US" sz="4400" b="1" dirty="0"/>
              <a:t>for movement into </a:t>
            </a:r>
            <a:r>
              <a:rPr lang="en-US" sz="4400" b="1" dirty="0" smtClean="0"/>
              <a:t>	the </a:t>
            </a:r>
            <a:r>
              <a:rPr lang="en-US" sz="4400" b="1" dirty="0"/>
              <a:t>interior of South </a:t>
            </a:r>
            <a:r>
              <a:rPr lang="en-US" sz="4400" b="1" dirty="0" smtClean="0"/>
              <a:t>	America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-More settlement has 	occurred along </a:t>
            </a:r>
            <a:r>
              <a:rPr lang="en-US" sz="4400" b="1" dirty="0"/>
              <a:t>eastern </a:t>
            </a:r>
            <a:r>
              <a:rPr lang="en-US" sz="4400" b="1" dirty="0" smtClean="0"/>
              <a:t>and 	northern coasts</a:t>
            </a:r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28" y="133890"/>
            <a:ext cx="4977247" cy="65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38991"/>
            <a:ext cx="8595360" cy="62449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-</a:t>
            </a:r>
            <a:r>
              <a:rPr lang="en-US" sz="4600" b="1" u="sng" dirty="0"/>
              <a:t>L</a:t>
            </a:r>
            <a:r>
              <a:rPr lang="en-US" sz="4600" b="1" u="sng" dirty="0" smtClean="0"/>
              <a:t>lanos</a:t>
            </a:r>
            <a:r>
              <a:rPr lang="en-US" sz="4600" b="1" dirty="0"/>
              <a:t>: grassy, treeless areas used for farming and livestock grazing found in Colombia and Venezuela</a:t>
            </a:r>
          </a:p>
          <a:p>
            <a:pPr marL="0" indent="0">
              <a:buNone/>
            </a:pPr>
            <a:r>
              <a:rPr lang="en-US" sz="4600" b="1" dirty="0" smtClean="0"/>
              <a:t>-</a:t>
            </a:r>
            <a:r>
              <a:rPr lang="en-US" sz="4600" b="1" u="sng" dirty="0" err="1"/>
              <a:t>C</a:t>
            </a:r>
            <a:r>
              <a:rPr lang="en-US" sz="4600" b="1" u="sng" dirty="0" err="1" smtClean="0"/>
              <a:t>errado</a:t>
            </a:r>
            <a:r>
              <a:rPr lang="en-US" sz="4600" b="1" dirty="0"/>
              <a:t>: flat plains found in the interior of Brazil</a:t>
            </a:r>
          </a:p>
          <a:p>
            <a:pPr marL="0" indent="0">
              <a:buNone/>
            </a:pPr>
            <a:r>
              <a:rPr lang="en-US" sz="4600" b="1" dirty="0"/>
              <a:t>	</a:t>
            </a:r>
            <a:r>
              <a:rPr lang="en-US" sz="4600" b="1" dirty="0" smtClean="0"/>
              <a:t>-Moderate </a:t>
            </a:r>
            <a:r>
              <a:rPr lang="en-US" sz="4600" b="1" dirty="0"/>
              <a:t>rainfall makes it </a:t>
            </a:r>
            <a:r>
              <a:rPr lang="en-US" sz="4600" b="1" dirty="0" smtClean="0"/>
              <a:t>	suitable </a:t>
            </a:r>
            <a:r>
              <a:rPr lang="en-US" sz="4600" b="1" dirty="0"/>
              <a:t>for farming</a:t>
            </a:r>
          </a:p>
          <a:p>
            <a:pPr marL="0" indent="0">
              <a:buNone/>
            </a:pPr>
            <a:r>
              <a:rPr lang="en-US" sz="4600" b="1" dirty="0" smtClean="0"/>
              <a:t>-</a:t>
            </a:r>
            <a:r>
              <a:rPr lang="en-US" sz="4600" b="1" u="sng" dirty="0"/>
              <a:t>P</a:t>
            </a:r>
            <a:r>
              <a:rPr lang="en-US" sz="4600" b="1" u="sng" dirty="0" smtClean="0"/>
              <a:t>ampas</a:t>
            </a:r>
            <a:r>
              <a:rPr lang="en-US" sz="4600" b="1" dirty="0"/>
              <a:t>: grasslands with rich soil located in Northern Argentina and Uruguay</a:t>
            </a:r>
          </a:p>
          <a:p>
            <a:pPr marL="0" indent="0">
              <a:buNone/>
            </a:pPr>
            <a:r>
              <a:rPr lang="en-US" sz="4600" b="1" dirty="0" smtClean="0"/>
              <a:t>	-</a:t>
            </a:r>
            <a:r>
              <a:rPr lang="en-US" sz="4600" b="1" dirty="0"/>
              <a:t>M</a:t>
            </a:r>
            <a:r>
              <a:rPr lang="en-US" sz="4600" b="1" dirty="0" smtClean="0"/>
              <a:t>ain </a:t>
            </a:r>
            <a:r>
              <a:rPr lang="en-US" sz="4600" b="1" dirty="0"/>
              <a:t>products are cattle and </a:t>
            </a:r>
            <a:r>
              <a:rPr lang="en-US" sz="4600" b="1" dirty="0" smtClean="0"/>
              <a:t>	wheat </a:t>
            </a:r>
            <a:r>
              <a:rPr lang="en-US" sz="4600" b="1" dirty="0"/>
              <a:t>grain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55863"/>
            <a:ext cx="9692640" cy="1013835"/>
          </a:xfrm>
        </p:spPr>
        <p:txBody>
          <a:bodyPr>
            <a:normAutofit/>
          </a:bodyPr>
          <a:lstStyle/>
          <a:p>
            <a:r>
              <a:rPr lang="en-US" sz="6600" b="1" dirty="0"/>
              <a:t>River </a:t>
            </a:r>
            <a:r>
              <a:rPr lang="en-US" sz="6600" b="1" dirty="0" smtClean="0"/>
              <a:t>Systems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330036"/>
            <a:ext cx="8595360" cy="508115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-</a:t>
            </a:r>
            <a:r>
              <a:rPr lang="en-US" sz="3600" b="1" u="sng" dirty="0"/>
              <a:t>Orinoco River</a:t>
            </a:r>
            <a:r>
              <a:rPr lang="en-US" sz="3600" b="1" dirty="0"/>
              <a:t>: flows more than 1,500 miles, partly along the Colombia/Venezuela border</a:t>
            </a:r>
          </a:p>
          <a:p>
            <a:pPr marL="0" indent="0">
              <a:buNone/>
            </a:pPr>
            <a:r>
              <a:rPr lang="en-US" sz="3600" b="1" dirty="0"/>
              <a:t>-</a:t>
            </a:r>
            <a:r>
              <a:rPr lang="en-US" sz="3600" b="1" u="sng" dirty="0"/>
              <a:t>Amazon River</a:t>
            </a:r>
            <a:r>
              <a:rPr lang="en-US" sz="3600" b="1" dirty="0"/>
              <a:t>: flows about 4,000 miles from west to east, empties into Atlantic Ocean</a:t>
            </a:r>
          </a:p>
          <a:p>
            <a:pPr marL="0" indent="0">
              <a:buNone/>
            </a:pPr>
            <a:r>
              <a:rPr lang="en-US" sz="3600" b="1" dirty="0" smtClean="0"/>
              <a:t>	-</a:t>
            </a:r>
            <a:r>
              <a:rPr lang="en-US" sz="3600" b="1" dirty="0"/>
              <a:t>F</a:t>
            </a:r>
            <a:r>
              <a:rPr lang="en-US" sz="3600" b="1" dirty="0" smtClean="0"/>
              <a:t>lows </a:t>
            </a:r>
            <a:r>
              <a:rPr lang="en-US" sz="3600" b="1" dirty="0"/>
              <a:t>across Brazil</a:t>
            </a:r>
          </a:p>
          <a:p>
            <a:pPr marL="0" indent="0">
              <a:buNone/>
            </a:pPr>
            <a:r>
              <a:rPr lang="en-US" sz="3600" b="1" dirty="0" smtClean="0"/>
              <a:t>	-</a:t>
            </a:r>
            <a:r>
              <a:rPr lang="en-US" sz="3600" b="1" dirty="0"/>
              <a:t>H</a:t>
            </a:r>
            <a:r>
              <a:rPr lang="en-US" sz="3600" b="1" dirty="0" smtClean="0"/>
              <a:t>as </a:t>
            </a:r>
            <a:r>
              <a:rPr lang="en-US" sz="3600" b="1" dirty="0"/>
              <a:t>over 1,000 tributaries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82" y="173182"/>
            <a:ext cx="6497782" cy="6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136" y="155863"/>
            <a:ext cx="9692640" cy="1057477"/>
          </a:xfrm>
        </p:spPr>
        <p:txBody>
          <a:bodyPr>
            <a:normAutofit/>
          </a:bodyPr>
          <a:lstStyle/>
          <a:p>
            <a:r>
              <a:rPr lang="en-US" sz="6600" b="1" dirty="0"/>
              <a:t>Natural </a:t>
            </a:r>
            <a:r>
              <a:rPr lang="en-US" sz="6600" b="1" dirty="0" smtClean="0"/>
              <a:t>Resources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23555"/>
            <a:ext cx="8595360" cy="521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-Mineral </a:t>
            </a:r>
            <a:r>
              <a:rPr lang="en-US" sz="4800" b="1" dirty="0"/>
              <a:t>resources: gold, silver, iron, </a:t>
            </a:r>
            <a:r>
              <a:rPr lang="en-US" sz="4800" b="1" dirty="0" smtClean="0"/>
              <a:t>and copper</a:t>
            </a:r>
          </a:p>
          <a:p>
            <a:pPr marL="0" indent="0">
              <a:buNone/>
            </a:pPr>
            <a:r>
              <a:rPr lang="en-US" sz="4800" b="1" dirty="0" smtClean="0"/>
              <a:t>	-</a:t>
            </a:r>
            <a:r>
              <a:rPr lang="en-US" sz="4800" b="1" dirty="0"/>
              <a:t>M</a:t>
            </a:r>
            <a:r>
              <a:rPr lang="en-US" sz="4800" b="1" dirty="0" smtClean="0"/>
              <a:t>any </a:t>
            </a:r>
            <a:r>
              <a:rPr lang="en-US" sz="4800" b="1" dirty="0"/>
              <a:t>minerals are </a:t>
            </a:r>
            <a:r>
              <a:rPr lang="en-US" sz="4800" b="1" dirty="0" smtClean="0"/>
              <a:t>	mined in </a:t>
            </a:r>
            <a:r>
              <a:rPr lang="en-US" sz="4800" b="1" dirty="0"/>
              <a:t>Latin </a:t>
            </a:r>
            <a:r>
              <a:rPr lang="en-US" sz="4800" b="1" dirty="0" smtClean="0"/>
              <a:t>	America </a:t>
            </a:r>
            <a:r>
              <a:rPr lang="en-US" sz="4800" b="1" dirty="0"/>
              <a:t>and </a:t>
            </a:r>
            <a:r>
              <a:rPr lang="en-US" sz="4800" b="1" dirty="0" smtClean="0"/>
              <a:t>shipped 	to other areas </a:t>
            </a:r>
            <a:r>
              <a:rPr lang="en-US" sz="4800" b="1" dirty="0"/>
              <a:t>of </a:t>
            </a:r>
            <a:r>
              <a:rPr lang="en-US" sz="4800" b="1" dirty="0" smtClean="0"/>
              <a:t>	the 	world </a:t>
            </a:r>
            <a:r>
              <a:rPr lang="en-US" sz="4800" b="1" dirty="0"/>
              <a:t>for </a:t>
            </a:r>
            <a:r>
              <a:rPr lang="en-US" sz="4800" b="1" dirty="0" smtClean="0"/>
              <a:t>production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303</TotalTime>
  <Words>200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Schoolbook</vt:lpstr>
      <vt:lpstr>Wingdings 2</vt:lpstr>
      <vt:lpstr>View</vt:lpstr>
      <vt:lpstr>Physical Geography of Latin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River Systems</vt:lpstr>
      <vt:lpstr>PowerPoint Presentation</vt:lpstr>
      <vt:lpstr>Natural Resources</vt:lpstr>
      <vt:lpstr>Natural Resources</vt:lpstr>
      <vt:lpstr>Climate and Vegetation of Latin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 of Latin America</dc:title>
  <dc:creator>Mary Westney Allen</dc:creator>
  <cp:lastModifiedBy>Allen, Mary</cp:lastModifiedBy>
  <cp:revision>18</cp:revision>
  <dcterms:created xsi:type="dcterms:W3CDTF">2014-09-18T03:32:21Z</dcterms:created>
  <dcterms:modified xsi:type="dcterms:W3CDTF">2015-09-30T22:59:17Z</dcterms:modified>
</cp:coreProperties>
</file>